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7" r:id="rId28"/>
    <p:sldId id="285" r:id="rId29"/>
    <p:sldId id="281" r:id="rId30"/>
    <p:sldId id="282" r:id="rId31"/>
    <p:sldId id="284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59" autoAdjust="0"/>
  </p:normalViewPr>
  <p:slideViewPr>
    <p:cSldViewPr snapToGrid="0">
      <p:cViewPr varScale="1">
        <p:scale>
          <a:sx n="94" d="100"/>
          <a:sy n="94" d="100"/>
        </p:scale>
        <p:origin x="11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CC4CF-7520-44A3-91E5-379447C45B33}" type="datetimeFigureOut">
              <a:rPr lang="en-US" smtClean="0"/>
              <a:t>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214AA-B094-4B87-A131-A5A3E22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68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Map by Rural Urban percentage…. Rural is red. Shows where we will see data and where we won’t. See the west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6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map but </a:t>
            </a:r>
            <a:r>
              <a:rPr lang="en-US" dirty="0" err="1"/>
              <a:t>sateliite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heat map just zoomed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Rural 4.921755 Urban 11.710298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6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for African American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1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school grads ONLY: Rural 37.941760 Urban 27.706044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Bachelor Population that has a bachelor degree or higher educational attainment</a:t>
            </a:r>
          </a:p>
          <a:p>
            <a:r>
              <a:rPr lang="en-US" dirty="0"/>
              <a:t>: Rural    18.058370</a:t>
            </a:r>
          </a:p>
          <a:p>
            <a:r>
              <a:rPr lang="en-US" dirty="0"/>
              <a:t>Urban    30.761606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16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 map for bachelors and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1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Vacancy heat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214AA-B094-4B87-A131-A5A3E22194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7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22E4-356F-4CBE-A349-7B33E3D02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DFCC6-DC1A-4ECC-88F7-DF7AECED8D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174E0-AAA0-4312-BDF1-C7D96F00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59061-709D-4EA3-AB37-90D8F7E08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699CE-2326-4190-B1B5-CE3C1C31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9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F2D72-AA2A-466B-B48E-1878F53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34B39-1211-4240-B4AF-035D5C01E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8170A-1851-4FAC-9330-97CF0E06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7A806-12FC-44B8-9AAB-11CBC271F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A46-9368-4408-BC26-BC301609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1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BFAE3-2921-460D-BB14-90DF394CA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DE305-5A16-4B53-8E6C-C8D713AC0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89021-4FEB-4DB5-B156-DE5E66A0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EFE8E-363C-4EC8-8AEB-270B9C847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1E1BD-572F-4AC3-A14F-E34ECC8CE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1971E-89C3-4F76-B764-3D5E0B5CB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D0B0-DE08-4E2A-BF47-A5C13F052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33B3-8D76-40A0-9121-007DF5AD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4468B-B974-4DD5-9989-913000E1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D012-ACE0-435E-8273-E519F208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65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8C48-3BDD-4A21-BDDF-BE7C86E00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3A5AB-06E3-4BEF-9BB8-BDD9B6434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90627-BB2D-4CC4-B2D3-18ADC10B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8B0C2-92FA-4413-88B6-7194B66F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0C24-F7D4-4C09-99F2-18423664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28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FC8A-63F8-4E90-A720-B8F5FDC3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B597-CDAE-4ED6-88DF-3DC7ED403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A50BF-F681-4210-BFC5-1B866CDC5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B390E-038A-42B5-8563-A3EF4EFC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4B20F8-9B98-41EE-81FF-142DFBB54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0F621-0278-41A4-84F9-BA5271E6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1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589B4-F442-4317-9FA0-567BF2A5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AAB25-A3FF-47EB-AFAB-96A63C15B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93BDB-A164-440F-B7A4-267BF7E3B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89A4B-B3EE-47CF-AF6E-1F7C56DB66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FF6FE-1588-4AEE-9E75-BB1A0B78B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50A7A-DDDC-47BD-AF1E-C11E7E4F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2776B-7E69-40C9-97EF-0A0F4C67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F48EA-B2AD-49EF-9BDD-BA2A3298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73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CCEF1-F3C5-4217-A3DB-C9F417033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62183-FC6B-4847-AEF5-067BB5B42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2BB79-8662-4F0B-BF31-A4601333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D3820-2099-4B13-8766-BD216D10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5ED5C3-8D34-4855-8B7D-F394A6B2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92C77-B335-432C-9D19-0693A707F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4C46F-EE45-4A72-9792-A4DBAC8B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FD53-37CC-4EDC-B2B5-ED2C5FC4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4CED-A0C4-4865-9D22-435F0364A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8B447-C3DD-407A-8821-8F9D28FDD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89365-ADA6-40FF-AAD4-48F391B9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C0FC1-08C2-4F7B-8562-1FCB804A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66DF4-99F6-462D-B09D-EFDD570B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7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A4C0-F8FE-437E-B46D-AE817CCBC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37B93-919D-41FE-9FD0-D5508D35E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6F989-F7E3-43BA-B93C-979245BAD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AC0E4-9483-49C2-BFE7-566247DE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48BB7-4A26-4134-9D69-7A668F0F8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F4618-2E1D-497F-9C66-9B18FC01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F1CD50-95D2-4802-9C1E-80B43B98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90AD0-689B-434D-B974-0C40BB66D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75416-23FE-4F16-83C9-DC0DFF792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EE3A7-F534-441B-8E8F-4640F0DBA3C2}" type="datetimeFigureOut">
              <a:rPr lang="en-US" smtClean="0"/>
              <a:t>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2C1C5-8D05-4A46-8B87-CD3CD5A56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5179C-AA48-4F59-9C5C-1F8FD2476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00866-B33F-406B-914C-BA94C8304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35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26E9-6286-4F03-9DDD-E76CF15AE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0D3BB-12F6-4E73-917D-AA0BCB5D2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1F8D7-A27A-4913-AD92-71428A1C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-19571"/>
            <a:ext cx="12486639" cy="68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8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4E0E7-4AD2-4ECE-A7F3-957B98E2C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9370"/>
            <a:ext cx="12100560" cy="73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99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F9A0-03BA-4BA7-8F5A-802F7AC3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African American: Urban versus Rural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62EB2-68DE-4E94-A1C0-AF31C71242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70129" y="1690688"/>
            <a:ext cx="5825871" cy="38585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72366-6AA3-412A-B98D-D1EE8C71F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3320" y="2017236"/>
            <a:ext cx="5181600" cy="4351338"/>
          </a:xfrm>
        </p:spPr>
        <p:txBody>
          <a:bodyPr/>
          <a:lstStyle/>
          <a:p>
            <a:r>
              <a:rPr lang="en-US" dirty="0"/>
              <a:t>Rural: 4.92%</a:t>
            </a:r>
          </a:p>
          <a:p>
            <a:r>
              <a:rPr lang="en-US" dirty="0"/>
              <a:t>Urban: 11.71%</a:t>
            </a:r>
          </a:p>
          <a:p>
            <a:r>
              <a:rPr lang="en-US" dirty="0"/>
              <a:t>T-test: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EC04C-4265-479E-A5E1-EA67CFBA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20" y="3756025"/>
            <a:ext cx="5559425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1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7B9B4-66AD-49CE-85F2-BD260C5F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didn’t do scatterplots….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C49C-4DD6-4756-AD4C-C953AE2ABB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02078-87AD-41D3-8D00-8FA0E0EE8B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29F77-A8B1-4939-B34D-EB1668BCF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27" y="1825625"/>
            <a:ext cx="7557453" cy="49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5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38A45-432F-4E3B-9B89-842E51F19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380" y="0"/>
            <a:ext cx="13086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76FCB-F32B-47B9-8A66-8235AC46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White: Urban versus Rural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84B9C-C6F5-462A-9FBE-B446A75968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8868" y="1896745"/>
            <a:ext cx="5847132" cy="390667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0A8C6-FC92-431C-B65E-EE99187A91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88.951074</a:t>
            </a:r>
          </a:p>
          <a:p>
            <a:r>
              <a:rPr lang="en-US" dirty="0"/>
              <a:t>Urban    76.190671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354951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6CEB29-79C2-40D0-9FD5-455A2C0CC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376" y="-195394"/>
            <a:ext cx="12316752" cy="70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58473-3FDC-417E-BFDD-CD3204CF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F3022-9663-4185-A4A5-999B7618FE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2391"/>
            <a:ext cx="5181600" cy="3417806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2D11F-6E79-4EE5-AD2E-AB0F783193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11.766129</a:t>
            </a:r>
          </a:p>
          <a:p>
            <a:r>
              <a:rPr lang="en-US" dirty="0"/>
              <a:t>Urban    10.649247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342239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5B72-A043-4678-9BD3-325735A4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103C5-0C0C-445A-AA48-53796EB45F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63069"/>
            <a:ext cx="5181600" cy="347644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21CCA-2D11-448D-A3A2-90D40228FE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22.20514</a:t>
            </a:r>
          </a:p>
          <a:p>
            <a:r>
              <a:rPr lang="en-US" dirty="0"/>
              <a:t>Urban    11.56161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70518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798F1-DA4D-4980-91A5-3D4B0A8A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A458B-CA6B-4C09-9B20-BA8DA9E72F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0967"/>
            <a:ext cx="5181600" cy="340065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E80CA-44B2-4669-9ED2-4F880B1BDF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16.899750</a:t>
            </a:r>
          </a:p>
          <a:p>
            <a:r>
              <a:rPr lang="en-US" dirty="0"/>
              <a:t>Urban    13.046824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404795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3613-17DD-4DA0-BEFD-05D2361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8AF76-7A5F-4EA9-9F85-25D6EE998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differences in quality of living urban vs rural communities?</a:t>
            </a:r>
          </a:p>
          <a:p>
            <a:r>
              <a:rPr lang="en-US" dirty="0"/>
              <a:t>Examining the quality of life and comparing urban versus rural areas by census block group</a:t>
            </a:r>
          </a:p>
        </p:txBody>
      </p:sp>
    </p:spTree>
    <p:extLst>
      <p:ext uri="{BB962C8B-B14F-4D97-AF65-F5344CB8AC3E}">
        <p14:creationId xmlns:p14="http://schemas.microsoft.com/office/powerpoint/2010/main" val="365724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A215-0296-4C22-9967-229F674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A7F652-BB2F-49F8-8B5D-F127FABD7C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4325"/>
            <a:ext cx="5181600" cy="34139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3F4A0-6DC6-4955-ABD1-B0E98B5E30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7.155050</a:t>
            </a:r>
          </a:p>
          <a:p>
            <a:r>
              <a:rPr lang="en-US" dirty="0"/>
              <a:t>Urban    7.693533</a:t>
            </a:r>
          </a:p>
          <a:p>
            <a:r>
              <a:rPr lang="en-US" dirty="0"/>
              <a:t>0.54% mean difference still very significant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3D631-BC75-4F3A-9997-C4A4298D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787" y="4001294"/>
            <a:ext cx="5724861" cy="62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43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54A0-E073-4846-B9C7-21A04A57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B0553-EE94-4196-ADE6-B9EE96D6F5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84006"/>
            <a:ext cx="5181600" cy="34345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133A2-12F1-49BD-897A-DBCD7AB613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15.058263</a:t>
            </a:r>
          </a:p>
          <a:p>
            <a:r>
              <a:rPr lang="en-US" dirty="0"/>
              <a:t>Urban    15.341282</a:t>
            </a:r>
          </a:p>
          <a:p>
            <a:r>
              <a:rPr lang="en-US" dirty="0"/>
              <a:t>Still significant, if p &lt; .05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5E47F-82DE-4802-B712-939C4AA8F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4" y="3464560"/>
            <a:ext cx="4133327" cy="5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4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0903-7E30-4BA2-946C-F6FC1AE6D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CDE1F-7E23-4453-8B34-A8609786B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5331"/>
            <a:ext cx="5181600" cy="345192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05945-D5BA-4F75-AA3A-3423AA2DF5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2.279046</a:t>
            </a:r>
          </a:p>
          <a:p>
            <a:r>
              <a:rPr lang="en-US" dirty="0"/>
              <a:t>Urban    2.717072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1973060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37AE-EFCA-4117-BC57-7C7AD204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C5FA26-9122-4B56-9B2C-2DCC2204F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50245"/>
            <a:ext cx="5181600" cy="350209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51F1-1B0C-45D2-A3D7-B1358D6B45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7.271844</a:t>
            </a:r>
          </a:p>
          <a:p>
            <a:r>
              <a:rPr lang="en-US" dirty="0"/>
              <a:t>Urban    7.199502</a:t>
            </a:r>
          </a:p>
          <a:p>
            <a:r>
              <a:rPr lang="en-US" dirty="0"/>
              <a:t>NOT significant</a:t>
            </a:r>
          </a:p>
        </p:txBody>
      </p:sp>
    </p:spTree>
    <p:extLst>
      <p:ext uri="{BB962C8B-B14F-4D97-AF65-F5344CB8AC3E}">
        <p14:creationId xmlns:p14="http://schemas.microsoft.com/office/powerpoint/2010/main" val="4217612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3F83-4BA1-4508-9FD9-6A7B9873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52876-9036-42C4-AF0A-6BAA8CC88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22748"/>
            <a:ext cx="5181600" cy="335709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504F3-FFE3-4C5B-BB78-DF3FB55D03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26.790476</a:t>
            </a:r>
          </a:p>
          <a:p>
            <a:r>
              <a:rPr lang="en-US" dirty="0"/>
              <a:t>Urban    22.801210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2992913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4F77-E279-4D15-AAA4-3DB8EC2D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673737-42DB-42A3-9305-F75A786E9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8703"/>
            <a:ext cx="5181600" cy="356518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9CE4C-14A2-4D35-B265-92AF0266DE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2.575530</a:t>
            </a:r>
          </a:p>
          <a:p>
            <a:r>
              <a:rPr lang="en-US" dirty="0"/>
              <a:t>Urban    6.023689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3910478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57ED-20CB-416B-87AC-0B5E1465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D1054-2B7A-4AB2-B83F-FC0CF3CA52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0764"/>
            <a:ext cx="5181600" cy="334106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6F3FA-53BE-4610-AD99-80209FE6DD9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0.894011</a:t>
            </a:r>
          </a:p>
          <a:p>
            <a:r>
              <a:rPr lang="en-US" dirty="0"/>
              <a:t>Urban    1.271250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2741422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594E-AA6F-48B7-B07C-5EFB95412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D8AB7-19F9-4FB3-BAC6-0446E6911C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40993"/>
            <a:ext cx="5181600" cy="332060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84F8D21-12E7-495B-B54E-467D278763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269116"/>
            <a:ext cx="5181600" cy="34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54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65A1-020A-4EAE-A106-C0E408F4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D767-3E18-477B-982D-E622B0BDA7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7D1CD-472A-4DBD-A6CD-F729E7A3DE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FB232-017A-4B25-B7ED-F90F37B1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980" y="-43815"/>
            <a:ext cx="12479020" cy="709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6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9E20B-AEC5-49D3-BC2E-BAAA0281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A6AEA-D6F8-471F-A072-3AC9BAEB3E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86.192577</a:t>
            </a:r>
          </a:p>
          <a:p>
            <a:r>
              <a:rPr lang="en-US" dirty="0"/>
              <a:t>Urban    87.722829</a:t>
            </a:r>
          </a:p>
          <a:p>
            <a:r>
              <a:rPr lang="en-US" dirty="0"/>
              <a:t>Significant</a:t>
            </a:r>
          </a:p>
          <a:p>
            <a:r>
              <a:rPr lang="en-US" dirty="0"/>
              <a:t>Population that has a bachelor degree or higher educational attainment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DEC6F46-2931-4E5F-9718-B5402DA8D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69095"/>
            <a:ext cx="5181600" cy="34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5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CDABD-EB30-4A16-A8E8-56C3A8702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53427-7FD1-435F-B523-2F101A2E6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Demographic data from the American Community Survey (2016) 5-year estimate on the </a:t>
            </a:r>
            <a:r>
              <a:rPr lang="en-US" b="1" dirty="0"/>
              <a:t>Census Block Group </a:t>
            </a:r>
            <a:r>
              <a:rPr lang="en-US" dirty="0"/>
              <a:t>level (not from the Census API)</a:t>
            </a:r>
          </a:p>
          <a:p>
            <a:pPr lvl="0"/>
            <a:r>
              <a:rPr lang="en-US" dirty="0"/>
              <a:t>All census block group boundaries formatted as a JSON file.</a:t>
            </a:r>
          </a:p>
          <a:p>
            <a:pPr lvl="0"/>
            <a:r>
              <a:rPr lang="en-US" dirty="0"/>
              <a:t>Census attribute tables identified by their Census table ID</a:t>
            </a:r>
          </a:p>
          <a:p>
            <a:r>
              <a:rPr lang="en-US" dirty="0"/>
              <a:t>Metadata mapping attribute names to a table ID, census block groups to cities and counties, and census block groups to geographic statistics such as percentage land and water.</a:t>
            </a:r>
          </a:p>
          <a:p>
            <a:r>
              <a:rPr lang="en-US" dirty="0"/>
              <a:t>Google Maps API </a:t>
            </a:r>
          </a:p>
        </p:txBody>
      </p:sp>
    </p:spTree>
    <p:extLst>
      <p:ext uri="{BB962C8B-B14F-4D97-AF65-F5344CB8AC3E}">
        <p14:creationId xmlns:p14="http://schemas.microsoft.com/office/powerpoint/2010/main" val="212638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E9D2-384A-4217-9EBA-6921A03D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9F005-C8D3-4129-A41B-AF8543F641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0109"/>
            <a:ext cx="5181600" cy="34223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E3D46-45FF-44F0-AE33-18502AEB5A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    22.20514</a:t>
            </a:r>
          </a:p>
          <a:p>
            <a:r>
              <a:rPr lang="en-US" dirty="0"/>
              <a:t>Urban    11.56161</a:t>
            </a:r>
          </a:p>
          <a:p>
            <a:r>
              <a:rPr lang="en-US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3747890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3765A-93FB-461C-BAEA-70F6A5F5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5FCD0-BEB3-407F-89E4-5EBF2D8034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8E6E95-267E-4AF8-B1BB-836EDB5BD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E5F12-7BA4-484D-8E23-A224973F4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43" y="0"/>
            <a:ext cx="9662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69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F2AE-289B-470E-B662-42C0D7FA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38C2B-3984-490E-BE78-DBA3966460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Urban</a:t>
            </a:r>
          </a:p>
          <a:p>
            <a:pPr lvl="1"/>
            <a:r>
              <a:rPr lang="en-US" dirty="0"/>
              <a:t>Higher unemployment</a:t>
            </a:r>
          </a:p>
          <a:p>
            <a:pPr lvl="1"/>
            <a:r>
              <a:rPr lang="en-US" dirty="0"/>
              <a:t>Higher poverty</a:t>
            </a:r>
          </a:p>
          <a:p>
            <a:pPr lvl="1"/>
            <a:r>
              <a:rPr lang="en-US" dirty="0"/>
              <a:t>More cash assistance</a:t>
            </a:r>
          </a:p>
          <a:p>
            <a:pPr lvl="1"/>
            <a:r>
              <a:rPr lang="en-US" dirty="0"/>
              <a:t>Higher income </a:t>
            </a:r>
          </a:p>
          <a:p>
            <a:pPr lvl="1"/>
            <a:r>
              <a:rPr lang="en-US" dirty="0"/>
              <a:t>More education (or not)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F76672-1465-4F46-9154-999F8E740F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Rural</a:t>
            </a:r>
          </a:p>
          <a:p>
            <a:pPr lvl="1"/>
            <a:r>
              <a:rPr lang="en-US" dirty="0"/>
              <a:t>No health insurance</a:t>
            </a:r>
          </a:p>
          <a:p>
            <a:pPr lvl="1"/>
            <a:r>
              <a:rPr lang="en-US" dirty="0"/>
              <a:t>Higher vacancy rate</a:t>
            </a:r>
          </a:p>
          <a:p>
            <a:pPr lvl="1"/>
            <a:r>
              <a:rPr lang="en-US" dirty="0"/>
              <a:t>Higher disability</a:t>
            </a:r>
          </a:p>
        </p:txBody>
      </p:sp>
    </p:spTree>
    <p:extLst>
      <p:ext uri="{BB962C8B-B14F-4D97-AF65-F5344CB8AC3E}">
        <p14:creationId xmlns:p14="http://schemas.microsoft.com/office/powerpoint/2010/main" val="4235917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2DC2-EFC9-4856-A29E-1630DC6E4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Block Group versus Zip Codes (ZTCAs)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7D7C0-74DC-48AB-A2DC-FD68F88F7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Census API wrapper allows a for command for all zip codes for the 2016 American Community Survey(</a:t>
            </a:r>
          </a:p>
          <a:p>
            <a:pPr lvl="1"/>
            <a:r>
              <a:rPr lang="en-US" dirty="0"/>
              <a:t>Use the census API and not have to deal with 25 different csv files</a:t>
            </a:r>
          </a:p>
          <a:p>
            <a:r>
              <a:rPr lang="en-US" dirty="0"/>
              <a:t>Not a ton of other datasets that used Census Block Group</a:t>
            </a:r>
          </a:p>
          <a:p>
            <a:pPr lvl="1"/>
            <a:r>
              <a:rPr lang="en-US" dirty="0"/>
              <a:t>Really specific geographic area</a:t>
            </a:r>
          </a:p>
          <a:p>
            <a:pPr lvl="1"/>
            <a:r>
              <a:rPr lang="en-US" dirty="0"/>
              <a:t>220,000+ locations</a:t>
            </a:r>
          </a:p>
          <a:p>
            <a:pPr lvl="1"/>
            <a:r>
              <a:rPr lang="en-US" dirty="0"/>
              <a:t>Difficult to have sufficient enough data</a:t>
            </a:r>
          </a:p>
          <a:p>
            <a:r>
              <a:rPr lang="en-US" dirty="0"/>
              <a:t>Zip Code has more opportunity</a:t>
            </a:r>
          </a:p>
          <a:p>
            <a:pPr lvl="1"/>
            <a:r>
              <a:rPr lang="en-US" dirty="0"/>
              <a:t>Using the 2010 Census Survey data, get percentage that a county is urban or rural by zip code. </a:t>
            </a:r>
          </a:p>
          <a:p>
            <a:pPr lvl="1"/>
            <a:r>
              <a:rPr lang="en-US" dirty="0"/>
              <a:t>More data per zip code than census block group</a:t>
            </a:r>
          </a:p>
        </p:txBody>
      </p:sp>
    </p:spTree>
    <p:extLst>
      <p:ext uri="{BB962C8B-B14F-4D97-AF65-F5344CB8AC3E}">
        <p14:creationId xmlns:p14="http://schemas.microsoft.com/office/powerpoint/2010/main" val="984889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1AD4-2B3D-451F-BC6E-441D7426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from Census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3883-54F4-44ED-8DF2-4F9206DE2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C248-BD3E-42A1-9426-C9F26B81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2010 Urban Area to ZIP Code Tabulation Area (ZCTA) Relationship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CCAD1-F151-4140-9408-9994E874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075" y="1880393"/>
            <a:ext cx="5730488" cy="4351338"/>
          </a:xfrm>
        </p:spPr>
        <p:txBody>
          <a:bodyPr/>
          <a:lstStyle/>
          <a:p>
            <a:r>
              <a:rPr lang="en-US" dirty="0"/>
              <a:t>Zip codes could have</a:t>
            </a:r>
          </a:p>
          <a:p>
            <a:pPr lvl="1"/>
            <a:r>
              <a:rPr lang="en-US" dirty="0"/>
              <a:t>1 value where 100% urban (just UA)</a:t>
            </a:r>
          </a:p>
          <a:p>
            <a:pPr lvl="1"/>
            <a:r>
              <a:rPr lang="en-US" dirty="0"/>
              <a:t>1 value where 100% rural  (just 99999)</a:t>
            </a:r>
          </a:p>
          <a:p>
            <a:pPr lvl="1"/>
            <a:r>
              <a:rPr lang="en-US" dirty="0"/>
              <a:t>2 values where UA and 99999</a:t>
            </a:r>
          </a:p>
          <a:p>
            <a:pPr lvl="2"/>
            <a:r>
              <a:rPr lang="en-US" dirty="0"/>
              <a:t>Or 2 UAs (13 of those)</a:t>
            </a:r>
          </a:p>
          <a:p>
            <a:pPr lvl="1"/>
            <a:r>
              <a:rPr lang="en-US" dirty="0"/>
              <a:t>3-5 values where multiple UAs and maybe an 99999</a:t>
            </a:r>
          </a:p>
          <a:p>
            <a:pPr lvl="1"/>
            <a:r>
              <a:rPr lang="en-US" dirty="0"/>
              <a:t>Filter and </a:t>
            </a:r>
            <a:r>
              <a:rPr lang="en-US" dirty="0" err="1"/>
              <a:t>countif</a:t>
            </a:r>
            <a:endParaRPr lang="en-US" dirty="0"/>
          </a:p>
          <a:p>
            <a:r>
              <a:rPr lang="en-US" dirty="0"/>
              <a:t>46,295 rows</a:t>
            </a:r>
          </a:p>
          <a:p>
            <a:r>
              <a:rPr lang="en-US" dirty="0"/>
              <a:t>33,140 unique zip codes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83D1A-7966-4406-A7CA-3AE48927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46" y="4056062"/>
            <a:ext cx="5277429" cy="194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638EDB-9F92-483F-B8D9-43EE03E0C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98" y="1690688"/>
            <a:ext cx="4842924" cy="24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2901-EC2A-4F08-8880-CC0094D6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Zip Code Merge and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064D-B50F-4961-9BE0-017DEE2D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CSV by zip code with latitude and longitude: 33140</a:t>
            </a:r>
          </a:p>
          <a:p>
            <a:r>
              <a:rPr lang="en-US" dirty="0"/>
              <a:t>Convert Rural percentage into CSV: 33140</a:t>
            </a:r>
          </a:p>
          <a:p>
            <a:pPr lvl="1"/>
            <a:r>
              <a:rPr lang="en-US" dirty="0"/>
              <a:t>Outer merge confirmed </a:t>
            </a:r>
          </a:p>
          <a:p>
            <a:r>
              <a:rPr lang="en-US" dirty="0"/>
              <a:t>Census Data has 33120</a:t>
            </a:r>
          </a:p>
          <a:p>
            <a:pPr lvl="1"/>
            <a:r>
              <a:rPr lang="en-US" dirty="0"/>
              <a:t>Outer merge to identify the 20 zip codes</a:t>
            </a:r>
          </a:p>
          <a:p>
            <a:pPr lvl="1"/>
            <a:r>
              <a:rPr lang="en-US" dirty="0"/>
              <a:t>All territories </a:t>
            </a:r>
          </a:p>
          <a:p>
            <a:r>
              <a:rPr lang="en-US" dirty="0"/>
              <a:t>Also remove instances where the Census Data did not have any population, households, etc.</a:t>
            </a:r>
          </a:p>
          <a:p>
            <a:pPr lvl="1"/>
            <a:r>
              <a:rPr lang="en-US" dirty="0"/>
              <a:t>E.g., large post office may have its own zip code</a:t>
            </a:r>
          </a:p>
        </p:txBody>
      </p:sp>
    </p:spTree>
    <p:extLst>
      <p:ext uri="{BB962C8B-B14F-4D97-AF65-F5344CB8AC3E}">
        <p14:creationId xmlns:p14="http://schemas.microsoft.com/office/powerpoint/2010/main" val="207477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7F7A-1914-4ED5-B257-8382E4758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7557-336F-438D-809F-4E96FC737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36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C3E2B-4798-43BE-A387-C6EFC7E1C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90" y="14151"/>
            <a:ext cx="11945510" cy="697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9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580</Words>
  <Application>Microsoft Office PowerPoint</Application>
  <PresentationFormat>Widescreen</PresentationFormat>
  <Paragraphs>117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Original Question</vt:lpstr>
      <vt:lpstr>Data Sets </vt:lpstr>
      <vt:lpstr>Census Block Group versus Zip Codes (ZTCAs)</vt:lpstr>
      <vt:lpstr>Dataframe from Census API</vt:lpstr>
      <vt:lpstr>2010 Urban Area to ZIP Code Tabulation Area (ZCTA) Relationship File</vt:lpstr>
      <vt:lpstr>Zip Code Merge and Data Cleaning</vt:lpstr>
      <vt:lpstr>results</vt:lpstr>
      <vt:lpstr>PowerPoint Presentation</vt:lpstr>
      <vt:lpstr>PowerPoint Presentation</vt:lpstr>
      <vt:lpstr>PowerPoint Presentation</vt:lpstr>
      <vt:lpstr>African American: Urban versus Rural</vt:lpstr>
      <vt:lpstr>Why we didn’t do scatterplots….</vt:lpstr>
      <vt:lpstr>PowerPoint Presentation</vt:lpstr>
      <vt:lpstr>White: Urban versus Rural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Westfall</dc:creator>
  <cp:lastModifiedBy>Paul Westfall</cp:lastModifiedBy>
  <cp:revision>14</cp:revision>
  <dcterms:created xsi:type="dcterms:W3CDTF">2019-01-20T00:03:18Z</dcterms:created>
  <dcterms:modified xsi:type="dcterms:W3CDTF">2019-01-20T16:04:06Z</dcterms:modified>
</cp:coreProperties>
</file>